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34"/>
  </p:handoutMasterIdLst>
  <p:sldIdLst>
    <p:sldId id="256" r:id="rId3"/>
    <p:sldId id="474" r:id="rId4"/>
    <p:sldId id="475" r:id="rId5"/>
    <p:sldId id="476" r:id="rId6"/>
    <p:sldId id="479" r:id="rId7"/>
    <p:sldId id="480" r:id="rId8"/>
    <p:sldId id="481" r:id="rId9"/>
    <p:sldId id="390" r:id="rId10"/>
    <p:sldId id="391" r:id="rId12"/>
    <p:sldId id="464" r:id="rId13"/>
    <p:sldId id="392" r:id="rId14"/>
    <p:sldId id="465" r:id="rId15"/>
    <p:sldId id="393" r:id="rId16"/>
    <p:sldId id="466" r:id="rId17"/>
    <p:sldId id="394" r:id="rId18"/>
    <p:sldId id="467" r:id="rId19"/>
    <p:sldId id="395" r:id="rId20"/>
    <p:sldId id="401" r:id="rId21"/>
    <p:sldId id="396" r:id="rId22"/>
    <p:sldId id="397" r:id="rId23"/>
    <p:sldId id="398" r:id="rId24"/>
    <p:sldId id="399" r:id="rId25"/>
    <p:sldId id="400" r:id="rId26"/>
    <p:sldId id="477" r:id="rId27"/>
    <p:sldId id="402" r:id="rId28"/>
    <p:sldId id="403" r:id="rId29"/>
    <p:sldId id="407" r:id="rId30"/>
    <p:sldId id="482" r:id="rId31"/>
    <p:sldId id="408" r:id="rId32"/>
    <p:sldId id="406" r:id="rId33"/>
  </p:sldIdLst>
  <p:sldSz cx="9144000" cy="6858000" type="screen4x3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33"/>
    <a:srgbClr val="FF0066"/>
    <a:srgbClr val="008000"/>
    <a:srgbClr val="FFFF8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18" autoAdjust="0"/>
    <p:restoredTop sz="94660"/>
  </p:normalViewPr>
  <p:slideViewPr>
    <p:cSldViewPr>
      <p:cViewPr varScale="1">
        <p:scale>
          <a:sx n="111" d="100"/>
          <a:sy n="111" d="100"/>
        </p:scale>
        <p:origin x="1908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27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handoutMaster" Target="handoutMasters/handoutMaster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DB58DEA2-47E8-4F94-AC12-6198E6717E5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726FCBB3-84CA-4512-B3C2-F8D09F98AB6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GIF>
</file>

<file path=ppt/media/image5.png>
</file>

<file path=ppt/media/image6.GIF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20788"/>
            <a:ext cx="4038600" cy="490537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20786"/>
            <a:ext cx="4038600" cy="490537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image" Target="../media/image4.GIF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.m4a"/><Relationship Id="rId2" Type="http://schemas.openxmlformats.org/officeDocument/2006/relationships/audio" Target="../media/media2.m4a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0.m4a"/><Relationship Id="rId2" Type="http://schemas.openxmlformats.org/officeDocument/2006/relationships/audio" Target="../media/media20.m4a"/><Relationship Id="rId1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1.m4a"/><Relationship Id="rId1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2.m4a"/><Relationship Id="rId1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3.m4a"/><Relationship Id="rId1" Type="http://schemas.openxmlformats.org/officeDocument/2006/relationships/audio" Target="../media/media23.m4a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4.m4a"/><Relationship Id="rId2" Type="http://schemas.openxmlformats.org/officeDocument/2006/relationships/audio" Target="../media/media24.m4a"/><Relationship Id="rId1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5.m4a"/><Relationship Id="rId1" Type="http://schemas.openxmlformats.org/officeDocument/2006/relationships/audio" Target="../media/media25.m4a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6.m4a"/><Relationship Id="rId1" Type="http://schemas.openxmlformats.org/officeDocument/2006/relationships/audio" Target="../media/media26.m4a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7.m4a"/><Relationship Id="rId1" Type="http://schemas.openxmlformats.org/officeDocument/2006/relationships/audio" Target="../media/media27.m4a"/></Relationships>
</file>

<file path=ppt/slides/_rels/slide2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8.m4a"/><Relationship Id="rId2" Type="http://schemas.openxmlformats.org/officeDocument/2006/relationships/audio" Target="../media/media28.m4a"/><Relationship Id="rId1" Type="http://schemas.openxmlformats.org/officeDocument/2006/relationships/image" Target="../media/image6.GIF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9.m4a"/><Relationship Id="rId1" Type="http://schemas.openxmlformats.org/officeDocument/2006/relationships/audio" Target="../media/media29.m4a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3.m4a"/><Relationship Id="rId2" Type="http://schemas.openxmlformats.org/officeDocument/2006/relationships/audio" Target="../media/media3.m4a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0.m4a"/><Relationship Id="rId1" Type="http://schemas.openxmlformats.org/officeDocument/2006/relationships/audio" Target="../media/media30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Structures and Algorithms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Notes on Constraint Satisfaction Problems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69"/>
    </mc:Choice>
    <mc:Fallback>
      <p:transition spd="slow" advTm="11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Scheduling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400" dirty="0"/>
              <a:t>Suppose you want to take ICS 311, 340, 365, 372 next semester.</a:t>
            </a:r>
            <a:endParaRPr lang="en-US" sz="2400" dirty="0"/>
          </a:p>
          <a:p>
            <a:r>
              <a:rPr lang="en-US" sz="2400" dirty="0"/>
              <a:t>Domains:  </a:t>
            </a:r>
            <a:endParaRPr lang="en-US" sz="2400" dirty="0"/>
          </a:p>
          <a:p>
            <a:pPr lvl="1"/>
            <a:r>
              <a:rPr lang="en-US" sz="2000" dirty="0"/>
              <a:t>D</a:t>
            </a:r>
            <a:r>
              <a:rPr lang="en-US" sz="2000" baseline="-25000" dirty="0"/>
              <a:t>311</a:t>
            </a:r>
            <a:r>
              <a:rPr lang="en-US" sz="2000" dirty="0"/>
              <a:t> = {M,W,H} </a:t>
            </a:r>
            <a:endParaRPr lang="en-US" sz="2000" dirty="0"/>
          </a:p>
          <a:p>
            <a:pPr lvl="1"/>
            <a:r>
              <a:rPr lang="en-US" sz="2000" dirty="0"/>
              <a:t>D</a:t>
            </a:r>
            <a:r>
              <a:rPr lang="en-US" sz="2000" baseline="-25000" dirty="0"/>
              <a:t>340</a:t>
            </a:r>
            <a:r>
              <a:rPr lang="en-US" sz="2000" dirty="0"/>
              <a:t> = {M,T} </a:t>
            </a:r>
            <a:endParaRPr lang="en-US" sz="2000" dirty="0"/>
          </a:p>
          <a:p>
            <a:pPr lvl="1"/>
            <a:r>
              <a:rPr lang="en-US" sz="2000" dirty="0"/>
              <a:t>D</a:t>
            </a:r>
            <a:r>
              <a:rPr lang="en-US" sz="2000" baseline="-25000" dirty="0"/>
              <a:t>365</a:t>
            </a:r>
            <a:r>
              <a:rPr lang="en-US" sz="2000" dirty="0"/>
              <a:t> = {M,W} </a:t>
            </a:r>
            <a:endParaRPr lang="en-US" sz="2000" dirty="0"/>
          </a:p>
          <a:p>
            <a:pPr lvl="1"/>
            <a:r>
              <a:rPr lang="en-US" sz="2000" dirty="0"/>
              <a:t>D</a:t>
            </a:r>
            <a:r>
              <a:rPr lang="en-US" sz="2000" baseline="-25000" dirty="0"/>
              <a:t>372</a:t>
            </a:r>
            <a:r>
              <a:rPr lang="en-US" sz="2000" dirty="0"/>
              <a:t> = {H} </a:t>
            </a:r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dirty="0"/>
              <a:t>Hard constraint is no two courses taken at the same time. Let N(</a:t>
            </a:r>
            <a:r>
              <a:rPr lang="en-US" sz="2400" dirty="0" err="1"/>
              <a:t>nnn</a:t>
            </a:r>
            <a:r>
              <a:rPr lang="en-US" sz="2400" dirty="0"/>
              <a:t>) be the night you take course N.  Then the constraints are:</a:t>
            </a:r>
            <a:endParaRPr lang="en-US" dirty="0"/>
          </a:p>
          <a:p>
            <a:pPr lvl="4"/>
            <a:r>
              <a:rPr lang="en-US" dirty="0"/>
              <a:t>N(311) != N(340)</a:t>
            </a:r>
            <a:endParaRPr lang="en-US" dirty="0"/>
          </a:p>
          <a:p>
            <a:pPr lvl="4"/>
            <a:r>
              <a:rPr lang="en-US" dirty="0"/>
              <a:t>N(311) != N(365)</a:t>
            </a:r>
            <a:endParaRPr lang="en-US" dirty="0"/>
          </a:p>
          <a:p>
            <a:pPr lvl="4"/>
            <a:r>
              <a:rPr lang="en-US" dirty="0"/>
              <a:t>N(311) != N(372)</a:t>
            </a:r>
            <a:endParaRPr lang="en-US" dirty="0"/>
          </a:p>
          <a:p>
            <a:pPr lvl="4"/>
            <a:r>
              <a:rPr lang="en-US" dirty="0"/>
              <a:t>N(340) != N(365)</a:t>
            </a:r>
            <a:endParaRPr lang="en-US" dirty="0"/>
          </a:p>
          <a:p>
            <a:pPr lvl="4"/>
            <a:r>
              <a:rPr lang="en-US" dirty="0"/>
              <a:t>N(340) != N(372)</a:t>
            </a:r>
            <a:endParaRPr lang="en-US" dirty="0"/>
          </a:p>
          <a:p>
            <a:pPr lvl="4"/>
            <a:r>
              <a:rPr lang="en-US" dirty="0"/>
              <a:t>N(365) != N(372)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92"/>
    </mc:Choice>
    <mc:Fallback>
      <p:transition spd="slow" advTm="80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Generate-and-Test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Mindless way to solve a CSP.</a:t>
            </a:r>
            <a:endParaRPr lang="en-US" sz="2400" dirty="0"/>
          </a:p>
          <a:p>
            <a:r>
              <a:rPr lang="en-US" sz="2400" dirty="0"/>
              <a:t>Basically, try every solution (brute force)</a:t>
            </a:r>
            <a:endParaRPr lang="en-US" sz="2400" dirty="0"/>
          </a:p>
          <a:p>
            <a:r>
              <a:rPr lang="en-US" sz="2400" dirty="0"/>
              <a:t>Generate the assignment space D = D</a:t>
            </a:r>
            <a:r>
              <a:rPr lang="en-US" sz="2400" baseline="-25000" dirty="0"/>
              <a:t>1</a:t>
            </a:r>
            <a:r>
              <a:rPr lang="en-US" sz="2400" dirty="0"/>
              <a:t> </a:t>
            </a:r>
            <a:r>
              <a:rPr lang="en-US" sz="2400" dirty="0">
                <a:sym typeface="Symbol" panose="05050102010706020507" pitchFamily="18" charset="2"/>
              </a:rPr>
              <a:t> </a:t>
            </a:r>
            <a:r>
              <a:rPr lang="en-US" sz="2400" dirty="0"/>
              <a:t>D</a:t>
            </a:r>
            <a:r>
              <a:rPr lang="en-US" sz="2400" baseline="-25000" dirty="0"/>
              <a:t>2</a:t>
            </a:r>
            <a:r>
              <a:rPr lang="en-US" sz="2400" dirty="0"/>
              <a:t> </a:t>
            </a:r>
            <a:r>
              <a:rPr lang="en-US" sz="2400" dirty="0">
                <a:sym typeface="Symbol" panose="05050102010706020507" pitchFamily="18" charset="2"/>
              </a:rPr>
              <a:t>… </a:t>
            </a:r>
            <a:r>
              <a:rPr lang="en-US" sz="2400" dirty="0" err="1"/>
              <a:t>D</a:t>
            </a:r>
            <a:r>
              <a:rPr lang="en-US" sz="2400" baseline="-25000" dirty="0" err="1"/>
              <a:t>n</a:t>
            </a:r>
            <a:endParaRPr lang="en-US" sz="2400" dirty="0"/>
          </a:p>
          <a:p>
            <a:r>
              <a:rPr lang="en-US" sz="2400" dirty="0"/>
              <a:t>Test each assignment with the constraints.</a:t>
            </a:r>
            <a:endParaRPr lang="en-US" sz="2400" dirty="0"/>
          </a:p>
          <a:p>
            <a:r>
              <a:rPr lang="en-US" sz="2400" dirty="0"/>
              <a:t>Previous example</a:t>
            </a:r>
            <a:endParaRPr lang="en-US" sz="2400" dirty="0"/>
          </a:p>
          <a:p>
            <a:pPr lvl="1"/>
            <a:r>
              <a:rPr lang="en-US" sz="2000" dirty="0"/>
              <a:t>D = D</a:t>
            </a:r>
            <a:r>
              <a:rPr lang="en-US" sz="2000" baseline="-25000" dirty="0"/>
              <a:t>A</a:t>
            </a:r>
            <a:r>
              <a:rPr lang="en-US" sz="2000" dirty="0"/>
              <a:t> </a:t>
            </a:r>
            <a:r>
              <a:rPr lang="en-US" sz="2000" dirty="0">
                <a:sym typeface="Symbol" panose="05050102010706020507" pitchFamily="18" charset="2"/>
              </a:rPr>
              <a:t> </a:t>
            </a:r>
            <a:r>
              <a:rPr lang="en-US" sz="2000" dirty="0"/>
              <a:t>D</a:t>
            </a:r>
            <a:r>
              <a:rPr lang="en-US" sz="2000" baseline="-25000" dirty="0"/>
              <a:t>B</a:t>
            </a:r>
            <a:r>
              <a:rPr lang="en-US" sz="2000" dirty="0"/>
              <a:t> </a:t>
            </a:r>
            <a:r>
              <a:rPr lang="en-US" sz="2000" dirty="0">
                <a:sym typeface="Symbol" panose="05050102010706020507" pitchFamily="18" charset="2"/>
              </a:rPr>
              <a:t> </a:t>
            </a:r>
            <a:r>
              <a:rPr lang="en-US" sz="2000" dirty="0"/>
              <a:t>D</a:t>
            </a:r>
            <a:r>
              <a:rPr lang="en-US" sz="2000" baseline="-25000" dirty="0"/>
              <a:t>C</a:t>
            </a:r>
            <a:r>
              <a:rPr lang="en-US" sz="2000" dirty="0"/>
              <a:t> </a:t>
            </a:r>
            <a:r>
              <a:rPr lang="en-US" sz="2000" dirty="0">
                <a:sym typeface="Symbol" panose="05050102010706020507" pitchFamily="18" charset="2"/>
              </a:rPr>
              <a:t> </a:t>
            </a:r>
            <a:r>
              <a:rPr lang="en-US" sz="2000" dirty="0"/>
              <a:t>D</a:t>
            </a:r>
            <a:r>
              <a:rPr lang="en-US" sz="2000" baseline="-25000" dirty="0"/>
              <a:t>D</a:t>
            </a:r>
            <a:r>
              <a:rPr lang="en-US" sz="2000" dirty="0"/>
              <a:t> </a:t>
            </a:r>
            <a:r>
              <a:rPr lang="en-US" sz="2000" dirty="0">
                <a:sym typeface="Symbol" panose="05050102010706020507" pitchFamily="18" charset="2"/>
              </a:rPr>
              <a:t> </a:t>
            </a:r>
            <a:r>
              <a:rPr lang="en-US" sz="2000" dirty="0"/>
              <a:t>D</a:t>
            </a:r>
            <a:r>
              <a:rPr lang="en-US" sz="2000" baseline="-25000" dirty="0"/>
              <a:t>E</a:t>
            </a:r>
            <a:r>
              <a:rPr lang="en-US" sz="2000" dirty="0"/>
              <a:t> </a:t>
            </a:r>
            <a:endParaRPr lang="en-US" sz="2000" dirty="0"/>
          </a:p>
          <a:p>
            <a:pPr lvl="1"/>
            <a:r>
              <a:rPr lang="en-US" sz="2000" dirty="0"/>
              <a:t>= {1,2,3,4} </a:t>
            </a:r>
            <a:r>
              <a:rPr lang="en-US" sz="2000" dirty="0">
                <a:sym typeface="Symbol" panose="05050102010706020507" pitchFamily="18" charset="2"/>
              </a:rPr>
              <a:t> </a:t>
            </a:r>
            <a:r>
              <a:rPr lang="en-US" sz="2000" dirty="0"/>
              <a:t>{1,2,3,4} </a:t>
            </a:r>
            <a:r>
              <a:rPr lang="en-US" sz="2000" dirty="0">
                <a:sym typeface="Symbol" panose="05050102010706020507" pitchFamily="18" charset="2"/>
              </a:rPr>
              <a:t> </a:t>
            </a:r>
            <a:r>
              <a:rPr lang="en-US" sz="2000" dirty="0"/>
              <a:t>{1,2,3,4} </a:t>
            </a:r>
            <a:r>
              <a:rPr lang="en-US" sz="2000" dirty="0">
                <a:sym typeface="Symbol" panose="05050102010706020507" pitchFamily="18" charset="2"/>
              </a:rPr>
              <a:t> </a:t>
            </a:r>
            <a:r>
              <a:rPr lang="en-US" sz="2000" dirty="0"/>
              <a:t>{1,2,3,4} </a:t>
            </a:r>
            <a:r>
              <a:rPr lang="en-US" sz="2000" dirty="0">
                <a:sym typeface="Symbol" panose="05050102010706020507" pitchFamily="18" charset="2"/>
              </a:rPr>
              <a:t> </a:t>
            </a:r>
            <a:r>
              <a:rPr lang="en-US" sz="2000" dirty="0"/>
              <a:t>{1,2,3,4}</a:t>
            </a:r>
            <a:endParaRPr lang="en-US" sz="2000" dirty="0"/>
          </a:p>
          <a:p>
            <a:pPr lvl="1"/>
            <a:r>
              <a:rPr lang="en-US" sz="2000" dirty="0"/>
              <a:t>= {(1,1,1,1,1), (1,1,1,1,2), …, (4,4,4,4,4)}</a:t>
            </a:r>
            <a:endParaRPr lang="en-US" sz="2000" dirty="0"/>
          </a:p>
          <a:p>
            <a:r>
              <a:rPr lang="en-US" sz="2400" dirty="0"/>
              <a:t>How many assignments need to be tested for </a:t>
            </a:r>
            <a:r>
              <a:rPr lang="en-US" sz="2400" i="1" dirty="0"/>
              <a:t>n</a:t>
            </a:r>
            <a:r>
              <a:rPr lang="en-US" sz="2400" dirty="0"/>
              <a:t> variables each with domain size </a:t>
            </a:r>
            <a:r>
              <a:rPr lang="en-US" sz="2400" i="1" dirty="0"/>
              <a:t>d</a:t>
            </a:r>
            <a:r>
              <a:rPr lang="en-US" sz="2400" dirty="0"/>
              <a:t>? </a:t>
            </a:r>
            <a:r>
              <a:rPr lang="en-US" sz="2400" dirty="0" err="1"/>
              <a:t>d</a:t>
            </a:r>
            <a:r>
              <a:rPr lang="en-US" sz="2400" baseline="30000" dirty="0" err="1"/>
              <a:t>n</a:t>
            </a:r>
            <a:endParaRPr lang="en-US" sz="2400" dirty="0"/>
          </a:p>
          <a:p>
            <a:r>
              <a:rPr lang="en-US" sz="2400" dirty="0"/>
              <a:t>If there are c constraints to test, this is O(</a:t>
            </a:r>
            <a:r>
              <a:rPr lang="en-US" sz="2400" dirty="0" err="1"/>
              <a:t>cd</a:t>
            </a:r>
            <a:r>
              <a:rPr lang="en-US" sz="2400" baseline="30000" dirty="0" err="1"/>
              <a:t>n</a:t>
            </a:r>
            <a:r>
              <a:rPr lang="en-US" sz="2400" dirty="0"/>
              <a:t>).  Yikes.</a:t>
            </a:r>
            <a:endParaRPr lang="en-US" sz="24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434"/>
    </mc:Choice>
    <mc:Fallback>
      <p:transition spd="slow" advTm="105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 and Test for Scheduling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each assignment with the constraints.</a:t>
            </a:r>
            <a:endParaRPr lang="en-US" dirty="0"/>
          </a:p>
          <a:p>
            <a:r>
              <a:rPr lang="en-US" dirty="0"/>
              <a:t>Previous example (N311, N340, N365, N372)</a:t>
            </a:r>
            <a:endParaRPr lang="en-US" dirty="0"/>
          </a:p>
          <a:p>
            <a:r>
              <a:rPr lang="en-US" dirty="0"/>
              <a:t>D = D</a:t>
            </a:r>
            <a:r>
              <a:rPr lang="en-US" baseline="-25000" dirty="0"/>
              <a:t>311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D</a:t>
            </a:r>
            <a:r>
              <a:rPr lang="en-US" baseline="-25000" dirty="0"/>
              <a:t>340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D</a:t>
            </a:r>
            <a:r>
              <a:rPr lang="en-US" baseline="-25000" dirty="0"/>
              <a:t>365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D</a:t>
            </a:r>
            <a:r>
              <a:rPr lang="en-US" baseline="-25000" dirty="0"/>
              <a:t>372</a:t>
            </a:r>
            <a:r>
              <a:rPr lang="en-US" dirty="0"/>
              <a:t> </a:t>
            </a:r>
            <a:endParaRPr lang="en-US" dirty="0"/>
          </a:p>
          <a:p>
            <a:pPr lvl="1"/>
            <a:r>
              <a:rPr lang="en-US" dirty="0"/>
              <a:t>= {M,W,H}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{M,T}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{M,W}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{H} </a:t>
            </a:r>
            <a:endParaRPr lang="en-US" dirty="0"/>
          </a:p>
          <a:p>
            <a:pPr lvl="1"/>
            <a:r>
              <a:rPr lang="en-US" dirty="0"/>
              <a:t>= {(M,M,M,H), (M,M,W,H), (M,T,M,H), (M,T,W,H), (W,M,M,H), (W,M,W,H), (W,T,M,H), (W,T,W,H), (H,M,M,H), (H,M,W,H), (H,T,M,H), (H,T,W,H) }</a:t>
            </a:r>
            <a:endParaRPr lang="en-US" dirty="0"/>
          </a:p>
          <a:p>
            <a:r>
              <a:rPr lang="en-US" dirty="0"/>
              <a:t>12 possibilities, not too bad</a:t>
            </a:r>
            <a:endParaRPr lang="en-US" dirty="0"/>
          </a:p>
          <a:p>
            <a:pPr lvl="1"/>
            <a:r>
              <a:rPr lang="en-US" dirty="0"/>
              <a:t>Two possibilities work:  (M,T,W,H) and (W,T,M,H)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629"/>
    </mc:Choice>
    <mc:Fallback>
      <p:transition spd="slow" advTm="74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Backtracking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Systematically explore D by instantiating the variables one at a time.</a:t>
            </a:r>
            <a:endParaRPr lang="en-US" dirty="0"/>
          </a:p>
          <a:p>
            <a:r>
              <a:rPr lang="en-US" dirty="0"/>
              <a:t>Evaluate each constraint predicate as soon as all its variables are bound.</a:t>
            </a:r>
            <a:endParaRPr lang="en-US" dirty="0"/>
          </a:p>
          <a:p>
            <a:r>
              <a:rPr lang="en-US" dirty="0"/>
              <a:t>Any partial assignment that doesn’t satisfy the constraint can be pruned.</a:t>
            </a:r>
            <a:endParaRPr lang="en-US" dirty="0"/>
          </a:p>
          <a:p>
            <a:r>
              <a:rPr lang="en-US" dirty="0"/>
              <a:t>Example:  Assignment (A=1) </a:t>
            </a:r>
            <a:r>
              <a:rPr lang="en-US" dirty="0">
                <a:sym typeface="Symbol Tiger" panose="05050102010706020507" pitchFamily="18" charset="2"/>
              </a:rPr>
              <a:t>&amp; (B=1) is inconsistent with constraint A != B, regardless of the value of any other variable.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17"/>
    </mc:Choice>
    <mc:Fallback>
      <p:transition spd="slow" advTm="35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Backtracking for Scheduling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 = D</a:t>
            </a:r>
            <a:r>
              <a:rPr lang="en-US" baseline="-25000" dirty="0"/>
              <a:t>311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D</a:t>
            </a:r>
            <a:r>
              <a:rPr lang="en-US" baseline="-25000" dirty="0"/>
              <a:t>340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D</a:t>
            </a:r>
            <a:r>
              <a:rPr lang="en-US" baseline="-25000" dirty="0"/>
              <a:t>365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D</a:t>
            </a:r>
            <a:r>
              <a:rPr lang="en-US" baseline="-25000" dirty="0"/>
              <a:t>372</a:t>
            </a:r>
            <a:r>
              <a:rPr lang="en-US" dirty="0"/>
              <a:t> </a:t>
            </a:r>
            <a:endParaRPr lang="en-US" dirty="0"/>
          </a:p>
          <a:p>
            <a:pPr lvl="1"/>
            <a:r>
              <a:rPr lang="en-US" dirty="0"/>
              <a:t>= {M,W,H}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{M,T}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{M,W} </a:t>
            </a:r>
            <a:r>
              <a:rPr lang="en-US" dirty="0">
                <a:sym typeface="Symbol" panose="05050102010706020507" pitchFamily="18" charset="2"/>
              </a:rPr>
              <a:t> </a:t>
            </a:r>
            <a:r>
              <a:rPr lang="en-US" dirty="0"/>
              <a:t>{H} </a:t>
            </a:r>
            <a:endParaRPr lang="en-US" dirty="0"/>
          </a:p>
          <a:p>
            <a:pPr lvl="1"/>
            <a:r>
              <a:rPr lang="en-US" dirty="0"/>
              <a:t>= {(M,M,M,H), (M,M,W,H), (M,T,M,H), (M,T,W,H), (W,M,M,H), (W,M,W,H), (W,T,M,H), (W,T,W,H), (H,M,M,H), (H,M,W,H), (H,T,M,H), (H,T,W,H) }</a:t>
            </a:r>
            <a:endParaRPr lang="en-US" dirty="0"/>
          </a:p>
          <a:p>
            <a:r>
              <a:rPr lang="en-US" dirty="0"/>
              <a:t>Try like this:</a:t>
            </a:r>
            <a:endParaRPr lang="en-US" dirty="0"/>
          </a:p>
          <a:p>
            <a:pPr lvl="1"/>
            <a:r>
              <a:rPr lang="en-US" dirty="0"/>
              <a:t>N(311) = M</a:t>
            </a:r>
            <a:endParaRPr lang="en-US" dirty="0"/>
          </a:p>
          <a:p>
            <a:pPr lvl="1"/>
            <a:r>
              <a:rPr lang="en-US" dirty="0"/>
              <a:t>N(311) = M, N(340)=M </a:t>
            </a:r>
            <a:r>
              <a:rPr lang="en-US" i="1" dirty="0">
                <a:solidFill>
                  <a:srgbClr val="FF0000"/>
                </a:solidFill>
              </a:rPr>
              <a:t>X</a:t>
            </a:r>
            <a:endParaRPr lang="en-US" i="1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N(311) = M, N(340)=T , N(365) = M </a:t>
            </a:r>
            <a:r>
              <a:rPr lang="en-US" i="1" dirty="0">
                <a:solidFill>
                  <a:srgbClr val="FF0000"/>
                </a:solidFill>
              </a:rPr>
              <a:t>X</a:t>
            </a:r>
            <a:endParaRPr lang="en-US" i="1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N(311) = M, N(340)=T , N(365) = W, N(372)=H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153"/>
    </mc:Choice>
    <mc:Fallback>
      <p:transition spd="slow" advTm="63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Searching to Solve CSP (method 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node is an assignment of values to some of the variables.</a:t>
            </a:r>
            <a:endParaRPr lang="en-US" dirty="0"/>
          </a:p>
          <a:p>
            <a:r>
              <a:rPr lang="en-US" dirty="0"/>
              <a:t>Suppose node N is the assignment X</a:t>
            </a:r>
            <a:r>
              <a:rPr lang="en-US" baseline="-25000" dirty="0"/>
              <a:t>1</a:t>
            </a:r>
            <a:r>
              <a:rPr lang="en-US" dirty="0"/>
              <a:t>=v</a:t>
            </a:r>
            <a:r>
              <a:rPr lang="en-US" baseline="-25000" dirty="0"/>
              <a:t>1</a:t>
            </a:r>
            <a:r>
              <a:rPr lang="en-US" dirty="0"/>
              <a:t>, …, </a:t>
            </a:r>
            <a:r>
              <a:rPr lang="en-US" dirty="0" err="1"/>
              <a:t>X</a:t>
            </a:r>
            <a:r>
              <a:rPr lang="en-US" baseline="-25000" dirty="0" err="1"/>
              <a:t>k</a:t>
            </a:r>
            <a:r>
              <a:rPr lang="en-US" dirty="0"/>
              <a:t>=</a:t>
            </a:r>
            <a:r>
              <a:rPr lang="en-US" dirty="0" err="1"/>
              <a:t>v</a:t>
            </a:r>
            <a:r>
              <a:rPr lang="en-US" baseline="-25000" dirty="0" err="1"/>
              <a:t>k</a:t>
            </a:r>
            <a:endParaRPr lang="en-US" dirty="0"/>
          </a:p>
          <a:p>
            <a:pPr lvl="1"/>
            <a:r>
              <a:rPr lang="en-US" dirty="0"/>
              <a:t>Select a variable Y that isn’t assigned in N.</a:t>
            </a:r>
            <a:endParaRPr lang="en-US" dirty="0"/>
          </a:p>
          <a:p>
            <a:pPr lvl="1"/>
            <a:r>
              <a:rPr lang="en-US" dirty="0"/>
              <a:t>For each value </a:t>
            </a:r>
            <a:r>
              <a:rPr lang="en-US" dirty="0" err="1"/>
              <a:t>y</a:t>
            </a:r>
            <a:r>
              <a:rPr lang="en-US" baseline="-25000" dirty="0" err="1"/>
              <a:t>i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 </a:t>
            </a:r>
            <a:r>
              <a:rPr lang="en-US" dirty="0" err="1">
                <a:sym typeface="Symbol" panose="05050102010706020507" pitchFamily="18" charset="2"/>
              </a:rPr>
              <a:t>dom</a:t>
            </a:r>
            <a:r>
              <a:rPr lang="en-US" dirty="0">
                <a:sym typeface="Symbol" panose="05050102010706020507" pitchFamily="18" charset="2"/>
              </a:rPr>
              <a:t>(Y), </a:t>
            </a:r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=v</a:t>
            </a:r>
            <a:r>
              <a:rPr lang="en-US" baseline="-25000" dirty="0"/>
              <a:t>1</a:t>
            </a:r>
            <a:r>
              <a:rPr lang="en-US" dirty="0"/>
              <a:t>, …, </a:t>
            </a:r>
            <a:r>
              <a:rPr lang="en-US" dirty="0" err="1"/>
              <a:t>X</a:t>
            </a:r>
            <a:r>
              <a:rPr lang="en-US" baseline="-25000" dirty="0" err="1"/>
              <a:t>k</a:t>
            </a:r>
            <a:r>
              <a:rPr lang="en-US" dirty="0"/>
              <a:t>=</a:t>
            </a:r>
            <a:r>
              <a:rPr lang="en-US" dirty="0" err="1"/>
              <a:t>v</a:t>
            </a:r>
            <a:r>
              <a:rPr lang="en-US" baseline="-25000" dirty="0" err="1"/>
              <a:t>k</a:t>
            </a:r>
            <a:r>
              <a:rPr lang="en-US" dirty="0"/>
              <a:t>, Y=</a:t>
            </a:r>
            <a:r>
              <a:rPr lang="en-US" dirty="0" err="1"/>
              <a:t>y</a:t>
            </a:r>
            <a:r>
              <a:rPr lang="en-US" baseline="-25000" dirty="0" err="1"/>
              <a:t>i</a:t>
            </a:r>
            <a:r>
              <a:rPr lang="en-US" dirty="0"/>
              <a:t> is a neighbor if it is consistent with the constraints.</a:t>
            </a:r>
            <a:endParaRPr lang="en-US" dirty="0"/>
          </a:p>
          <a:p>
            <a:pPr lvl="1"/>
            <a:r>
              <a:rPr lang="en-US" dirty="0"/>
              <a:t>The start node is the empty assignment.</a:t>
            </a:r>
            <a:endParaRPr lang="en-US" dirty="0"/>
          </a:p>
          <a:p>
            <a:pPr lvl="1"/>
            <a:r>
              <a:rPr lang="en-US" dirty="0"/>
              <a:t>A goal node is a total assignment that satisfied the constraints.</a:t>
            </a:r>
            <a:endParaRPr lang="en-US" dirty="0"/>
          </a:p>
          <a:p>
            <a:r>
              <a:rPr lang="en-US" dirty="0"/>
              <a:t>Here is a case where the graph is built “on the fly”.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4, modified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263"/>
    </mc:Choice>
    <mc:Fallback>
      <p:transition spd="slow" advTm="77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/>
          </a:solidFill>
        </p:spPr>
        <p:txBody>
          <a:bodyPr/>
          <a:lstStyle/>
          <a:p>
            <a:r>
              <a:rPr lang="en-US" dirty="0"/>
              <a:t>Graph Searching to Solve CSP (for classes)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4, modified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298" y="1373187"/>
            <a:ext cx="7915404" cy="4983163"/>
          </a:xfrm>
        </p:spPr>
      </p:pic>
      <p:sp>
        <p:nvSpPr>
          <p:cNvPr id="3" name="Ink 2"/>
          <p:cNvSpPr/>
          <p:nvPr/>
        </p:nvSpPr>
        <p:spPr bwMode="auto">
          <a:xfrm>
            <a:off x="5251320" y="3981600"/>
            <a:ext cx="1003680" cy="10800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896"/>
    </mc:Choice>
    <mc:Fallback>
      <p:transition spd="slow" advTm="128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Consistency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can also use graphs</a:t>
            </a:r>
            <a:endParaRPr lang="en-US" dirty="0"/>
          </a:p>
          <a:p>
            <a:r>
              <a:rPr lang="en-US" dirty="0"/>
              <a:t>Idea:  Prune the domains as much as possible before selecting values from them.</a:t>
            </a:r>
            <a:endParaRPr lang="en-US" dirty="0"/>
          </a:p>
          <a:p>
            <a:r>
              <a:rPr lang="en-US" dirty="0"/>
              <a:t>A variable is </a:t>
            </a:r>
            <a:r>
              <a:rPr lang="en-US" i="1" dirty="0"/>
              <a:t>domain consistent</a:t>
            </a:r>
            <a:r>
              <a:rPr lang="en-US" dirty="0"/>
              <a:t> if no value of the domain of the node is ruled impossible by any of the constraints.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843"/>
    </mc:Choice>
    <mc:Fallback>
      <p:transition spd="slow" advTm="63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Are any/all these variables domain consistent?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21335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Variables:  A, B, C, D, E represent times of various activities.</a:t>
            </a:r>
            <a:endParaRPr lang="en-US" sz="2400" dirty="0"/>
          </a:p>
          <a:p>
            <a:r>
              <a:rPr lang="en-US" sz="2400" dirty="0"/>
              <a:t>Domains:  D</a:t>
            </a:r>
            <a:r>
              <a:rPr lang="en-US" sz="2400" baseline="-25000" dirty="0"/>
              <a:t>A</a:t>
            </a:r>
            <a:r>
              <a:rPr lang="en-US" sz="2400" dirty="0"/>
              <a:t> = D</a:t>
            </a:r>
            <a:r>
              <a:rPr lang="en-US" sz="2400" baseline="-25000" dirty="0"/>
              <a:t>B</a:t>
            </a:r>
            <a:r>
              <a:rPr lang="en-US" sz="2400" dirty="0"/>
              <a:t> = D</a:t>
            </a:r>
            <a:r>
              <a:rPr lang="en-US" sz="2400" baseline="-25000" dirty="0"/>
              <a:t>C</a:t>
            </a:r>
            <a:r>
              <a:rPr lang="en-US" sz="2400" dirty="0"/>
              <a:t> = D</a:t>
            </a:r>
            <a:r>
              <a:rPr lang="en-US" sz="2400" baseline="-25000" dirty="0"/>
              <a:t>D</a:t>
            </a:r>
            <a:r>
              <a:rPr lang="en-US" sz="2400" dirty="0"/>
              <a:t> = D</a:t>
            </a:r>
            <a:r>
              <a:rPr lang="en-US" sz="2400" baseline="-25000" dirty="0"/>
              <a:t>E</a:t>
            </a:r>
            <a:r>
              <a:rPr lang="en-US" sz="2400" dirty="0"/>
              <a:t> = {1, 2, 3, 4} </a:t>
            </a:r>
            <a:endParaRPr lang="en-US" sz="2400" dirty="0"/>
          </a:p>
          <a:p>
            <a:r>
              <a:rPr lang="en-US" sz="2400" dirty="0"/>
              <a:t>Constraints (“and” of all these constraints):  </a:t>
            </a:r>
            <a:endParaRPr lang="en-US" sz="2400" dirty="0"/>
          </a:p>
          <a:p>
            <a:pPr lvl="4"/>
            <a:r>
              <a:rPr lang="en-US" dirty="0"/>
              <a:t>B != 3</a:t>
            </a:r>
            <a:endParaRPr lang="en-US" dirty="0"/>
          </a:p>
          <a:p>
            <a:pPr lvl="4"/>
            <a:r>
              <a:rPr lang="en-US" dirty="0"/>
              <a:t>C != 2</a:t>
            </a:r>
            <a:endParaRPr lang="en-US" dirty="0"/>
          </a:p>
          <a:p>
            <a:pPr lvl="4"/>
            <a:r>
              <a:rPr lang="en-US" dirty="0"/>
              <a:t>A != B</a:t>
            </a:r>
            <a:endParaRPr lang="en-US" dirty="0"/>
          </a:p>
          <a:p>
            <a:pPr lvl="4"/>
            <a:r>
              <a:rPr lang="en-US" dirty="0"/>
              <a:t>B != C</a:t>
            </a:r>
            <a:endParaRPr lang="en-US" dirty="0"/>
          </a:p>
          <a:p>
            <a:pPr lvl="4"/>
            <a:r>
              <a:rPr lang="en-US" dirty="0"/>
              <a:t>C &lt; D</a:t>
            </a:r>
            <a:endParaRPr lang="en-US" dirty="0"/>
          </a:p>
          <a:p>
            <a:pPr lvl="4"/>
            <a:r>
              <a:rPr lang="en-US" dirty="0"/>
              <a:t>A = D</a:t>
            </a:r>
            <a:endParaRPr lang="en-US" dirty="0"/>
          </a:p>
          <a:p>
            <a:pPr lvl="4"/>
            <a:r>
              <a:rPr lang="en-US" dirty="0"/>
              <a:t>E &lt; A</a:t>
            </a:r>
            <a:endParaRPr lang="en-US" dirty="0"/>
          </a:p>
          <a:p>
            <a:pPr lvl="4"/>
            <a:r>
              <a:rPr lang="en-US" dirty="0"/>
              <a:t>E &lt; B</a:t>
            </a:r>
            <a:endParaRPr lang="en-US" dirty="0"/>
          </a:p>
          <a:p>
            <a:pPr lvl="4"/>
            <a:r>
              <a:rPr lang="en-US" dirty="0"/>
              <a:t>E &lt; C</a:t>
            </a:r>
            <a:endParaRPr lang="en-US" dirty="0"/>
          </a:p>
          <a:p>
            <a:pPr lvl="4"/>
            <a:r>
              <a:rPr lang="en-US" dirty="0"/>
              <a:t>E &lt; D</a:t>
            </a:r>
            <a:endParaRPr lang="en-US" dirty="0"/>
          </a:p>
          <a:p>
            <a:pPr lvl="4"/>
            <a:r>
              <a:rPr lang="en-US" dirty="0"/>
              <a:t>B != D</a:t>
            </a:r>
            <a:endParaRPr lang="en-US" dirty="0"/>
          </a:p>
          <a:p>
            <a:r>
              <a:rPr lang="en-US" dirty="0"/>
              <a:t>B can’t be 3, C can’t be 2, so these are not domain consistent.</a:t>
            </a:r>
            <a:endParaRPr lang="en-US" dirty="0"/>
          </a:p>
          <a:p>
            <a:r>
              <a:rPr lang="en-US" dirty="0"/>
              <a:t>Actually, none are, as we shall see shortly.  (Or look at E)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704"/>
    </mc:Choice>
    <mc:Fallback>
      <p:transition spd="slow" advTm="627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 Network Graph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an oval-shaped node for each variable.</a:t>
            </a:r>
            <a:endParaRPr lang="en-US" dirty="0"/>
          </a:p>
          <a:p>
            <a:r>
              <a:rPr lang="en-US" dirty="0"/>
              <a:t>There is a rectangular node for each constraint.</a:t>
            </a:r>
            <a:endParaRPr lang="en-US" dirty="0"/>
          </a:p>
          <a:p>
            <a:pPr lvl="1"/>
            <a:r>
              <a:rPr lang="en-US" dirty="0"/>
              <a:t>This is optional, some of us skip it</a:t>
            </a:r>
            <a:endParaRPr lang="en-US" dirty="0"/>
          </a:p>
          <a:p>
            <a:pPr lvl="1"/>
            <a:r>
              <a:rPr lang="en-US" dirty="0"/>
              <a:t>But useful in the GAC algorithm (later)</a:t>
            </a:r>
            <a:endParaRPr lang="en-US" dirty="0"/>
          </a:p>
          <a:p>
            <a:r>
              <a:rPr lang="en-US" dirty="0"/>
              <a:t>There is a domain of values associated with each variable node.</a:t>
            </a:r>
            <a:endParaRPr lang="en-US" dirty="0"/>
          </a:p>
          <a:p>
            <a:r>
              <a:rPr lang="en-US" dirty="0"/>
              <a:t>There is an arc from variable X to each constraint that involves X.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621"/>
    </mc:Choice>
    <mc:Fallback>
      <p:transition spd="slow" advTm="47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/>
          <a:p>
            <a:r>
              <a:rPr lang="en-US" sz="2000" dirty="0"/>
              <a:t>Many systems and protocols can be described by state machines.  Makes for easy programming and analysis. </a:t>
            </a:r>
            <a:endParaRPr lang="en-US" sz="1600" dirty="0"/>
          </a:p>
          <a:p>
            <a:r>
              <a:rPr lang="en-US" sz="1400" dirty="0"/>
              <a:t>TCP diagram from 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        Wikipedia commons</a:t>
            </a:r>
            <a:endParaRPr lang="en-US" sz="1400" dirty="0"/>
          </a:p>
          <a:p>
            <a:r>
              <a:rPr lang="en-US" sz="2000" dirty="0"/>
              <a:t>Nodes</a:t>
            </a:r>
            <a:endParaRPr lang="en-US" sz="2000" dirty="0"/>
          </a:p>
          <a:p>
            <a:r>
              <a:rPr lang="en-US" sz="2000" dirty="0"/>
              <a:t>Edges</a:t>
            </a:r>
            <a:endParaRPr lang="en-US" sz="2000" dirty="0"/>
          </a:p>
          <a:p>
            <a:r>
              <a:rPr lang="en-US" sz="2000" dirty="0"/>
              <a:t>Easy to map 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      to graph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67384" y="1828799"/>
            <a:ext cx="6567637" cy="502920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896"/>
    </mc:Choice>
    <mc:Fallback>
      <p:transition spd="slow" advTm="61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87580" y="1066800"/>
            <a:ext cx="6971800" cy="528955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6" name="Ink 5"/>
          <p:cNvSpPr/>
          <p:nvPr/>
        </p:nvSpPr>
        <p:spPr bwMode="auto">
          <a:xfrm>
            <a:off x="1601280" y="1536120"/>
            <a:ext cx="6138720" cy="371736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731"/>
    </mc:Choice>
    <mc:Fallback>
      <p:transition spd="slow" advTm="61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Consistency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arc (</a:t>
            </a:r>
            <a:r>
              <a:rPr lang="en-US" dirty="0" err="1"/>
              <a:t>X,r</a:t>
            </a:r>
            <a:r>
              <a:rPr lang="en-US" dirty="0"/>
              <a:t>(X,Y)) is </a:t>
            </a:r>
            <a:r>
              <a:rPr lang="en-US" i="1" dirty="0"/>
              <a:t>arc consistent</a:t>
            </a:r>
            <a:r>
              <a:rPr lang="en-US" dirty="0"/>
              <a:t> if, for each value </a:t>
            </a:r>
            <a:r>
              <a:rPr lang="en-US" dirty="0" err="1"/>
              <a:t>x</a:t>
            </a:r>
            <a:r>
              <a:rPr lang="en-US" dirty="0" err="1">
                <a:sym typeface="Symbol" panose="05050102010706020507" pitchFamily="18" charset="2"/>
              </a:rPr>
              <a:t>dom</a:t>
            </a:r>
            <a:r>
              <a:rPr lang="en-US" dirty="0">
                <a:sym typeface="Symbol" panose="05050102010706020507" pitchFamily="18" charset="2"/>
              </a:rPr>
              <a:t>(X), there is some value </a:t>
            </a:r>
            <a:r>
              <a:rPr lang="en-US" dirty="0" err="1">
                <a:sym typeface="Symbol" panose="05050102010706020507" pitchFamily="18" charset="2"/>
              </a:rPr>
              <a:t>ydom</a:t>
            </a:r>
            <a:r>
              <a:rPr lang="en-US" dirty="0">
                <a:sym typeface="Symbol" panose="05050102010706020507" pitchFamily="18" charset="2"/>
              </a:rPr>
              <a:t>(Y) such that r(</a:t>
            </a:r>
            <a:r>
              <a:rPr lang="en-US" dirty="0" err="1">
                <a:sym typeface="Symbol" panose="05050102010706020507" pitchFamily="18" charset="2"/>
              </a:rPr>
              <a:t>x,y</a:t>
            </a:r>
            <a:r>
              <a:rPr lang="en-US" dirty="0">
                <a:sym typeface="Symbol" panose="05050102010706020507" pitchFamily="18" charset="2"/>
              </a:rPr>
              <a:t>) is satisfied.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dirty="0">
                <a:sym typeface="Symbol" panose="05050102010706020507" pitchFamily="18" charset="2"/>
              </a:rPr>
              <a:t>Arc (</a:t>
            </a:r>
            <a:r>
              <a:rPr lang="en-US" dirty="0" err="1">
                <a:sym typeface="Symbol" panose="05050102010706020507" pitchFamily="18" charset="2"/>
              </a:rPr>
              <a:t>X,r</a:t>
            </a:r>
            <a:r>
              <a:rPr lang="en-US" dirty="0">
                <a:sym typeface="Symbol" panose="05050102010706020507" pitchFamily="18" charset="2"/>
              </a:rPr>
              <a:t>(X,Y)) is different from Arc (</a:t>
            </a:r>
            <a:r>
              <a:rPr lang="en-US" dirty="0" err="1">
                <a:sym typeface="Symbol" panose="05050102010706020507" pitchFamily="18" charset="2"/>
              </a:rPr>
              <a:t>Y,r</a:t>
            </a:r>
            <a:r>
              <a:rPr lang="en-US" dirty="0">
                <a:sym typeface="Symbol" panose="05050102010706020507" pitchFamily="18" charset="2"/>
              </a:rPr>
              <a:t>(X,Y))</a:t>
            </a:r>
            <a:endParaRPr lang="en-US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A network is arc consistent if all its arcs are arc consistent.</a:t>
            </a:r>
            <a:endParaRPr lang="en-US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What if arc </a:t>
            </a:r>
            <a:r>
              <a:rPr lang="en-US" dirty="0"/>
              <a:t>(</a:t>
            </a:r>
            <a:r>
              <a:rPr lang="en-US" dirty="0" err="1"/>
              <a:t>X,r</a:t>
            </a:r>
            <a:r>
              <a:rPr lang="en-US" dirty="0"/>
              <a:t>(X,Y)) is not arc consistent?</a:t>
            </a:r>
            <a:endParaRPr lang="en-US" dirty="0"/>
          </a:p>
          <a:p>
            <a:r>
              <a:rPr lang="en-US" dirty="0">
                <a:sym typeface="Symbol" panose="05050102010706020507" pitchFamily="18" charset="2"/>
              </a:rPr>
              <a:t>All values of X in </a:t>
            </a:r>
            <a:r>
              <a:rPr lang="en-US" dirty="0" err="1">
                <a:sym typeface="Symbol" panose="05050102010706020507" pitchFamily="18" charset="2"/>
              </a:rPr>
              <a:t>dom</a:t>
            </a:r>
            <a:r>
              <a:rPr lang="en-US" dirty="0">
                <a:sym typeface="Symbol" panose="05050102010706020507" pitchFamily="18" charset="2"/>
              </a:rPr>
              <a:t>(X) for which there is no corresponding value in </a:t>
            </a:r>
            <a:r>
              <a:rPr lang="en-US" dirty="0" err="1">
                <a:sym typeface="Symbol" panose="05050102010706020507" pitchFamily="18" charset="2"/>
              </a:rPr>
              <a:t>dom</a:t>
            </a:r>
            <a:r>
              <a:rPr lang="en-US" dirty="0">
                <a:sym typeface="Symbol" panose="05050102010706020507" pitchFamily="18" charset="2"/>
              </a:rPr>
              <a:t>(Y) can be deleted from </a:t>
            </a:r>
            <a:r>
              <a:rPr lang="en-US" dirty="0" err="1">
                <a:sym typeface="Symbol" panose="05050102010706020507" pitchFamily="18" charset="2"/>
              </a:rPr>
              <a:t>dom</a:t>
            </a:r>
            <a:r>
              <a:rPr lang="en-US" dirty="0">
                <a:sym typeface="Symbol" panose="05050102010706020507" pitchFamily="18" charset="2"/>
              </a:rPr>
              <a:t>(X) to make the arc </a:t>
            </a:r>
            <a:r>
              <a:rPr lang="en-US" dirty="0"/>
              <a:t>(</a:t>
            </a:r>
            <a:r>
              <a:rPr lang="en-US" dirty="0" err="1"/>
              <a:t>X,r</a:t>
            </a:r>
            <a:r>
              <a:rPr lang="en-US" dirty="0"/>
              <a:t>(X,Y)) consistent</a:t>
            </a:r>
            <a:endParaRPr lang="en-US" dirty="0">
              <a:sym typeface="Symbol" panose="05050102010706020507" pitchFamily="18" charset="2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Ink 4"/>
          <p:cNvSpPr/>
          <p:nvPr/>
        </p:nvSpPr>
        <p:spPr bwMode="auto">
          <a:xfrm>
            <a:off x="1370520" y="2927160"/>
            <a:ext cx="6390720" cy="123048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616"/>
    </mc:Choice>
    <mc:Fallback>
      <p:transition spd="slow" advTm="101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Consistency Note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arcs can be considered in turn making each arc consistent.</a:t>
            </a:r>
            <a:endParaRPr lang="en-US" dirty="0"/>
          </a:p>
          <a:p>
            <a:r>
              <a:rPr lang="en-US" dirty="0"/>
              <a:t>Note that each arc reflects one variable at one end of the arc, not both variables.</a:t>
            </a:r>
            <a:endParaRPr lang="en-US" dirty="0"/>
          </a:p>
          <a:p>
            <a:pPr lvl="1"/>
            <a:r>
              <a:rPr lang="en-US" dirty="0">
                <a:sym typeface="Symbol" panose="05050102010706020507" pitchFamily="18" charset="2"/>
              </a:rPr>
              <a:t>Note that (</a:t>
            </a:r>
            <a:r>
              <a:rPr lang="en-US" dirty="0" err="1">
                <a:sym typeface="Symbol" panose="05050102010706020507" pitchFamily="18" charset="2"/>
              </a:rPr>
              <a:t>X,r</a:t>
            </a:r>
            <a:r>
              <a:rPr lang="en-US" dirty="0">
                <a:sym typeface="Symbol" panose="05050102010706020507" pitchFamily="18" charset="2"/>
              </a:rPr>
              <a:t>(X,Y)) can be arc consistent while (</a:t>
            </a:r>
            <a:r>
              <a:rPr lang="en-US" dirty="0" err="1">
                <a:sym typeface="Symbol" panose="05050102010706020507" pitchFamily="18" charset="2"/>
              </a:rPr>
              <a:t>Y,r</a:t>
            </a:r>
            <a:r>
              <a:rPr lang="en-US" dirty="0">
                <a:sym typeface="Symbol" panose="05050102010706020507" pitchFamily="18" charset="2"/>
              </a:rPr>
              <a:t>(X,Y)) is not.</a:t>
            </a:r>
            <a:endParaRPr lang="en-US" dirty="0"/>
          </a:p>
          <a:p>
            <a:r>
              <a:rPr lang="en-US" dirty="0"/>
              <a:t>Example:</a:t>
            </a:r>
            <a:endParaRPr lang="en-US" dirty="0"/>
          </a:p>
          <a:p>
            <a:pPr lvl="1"/>
            <a:r>
              <a:rPr lang="en-US" dirty="0"/>
              <a:t>A = {1,2,3,4}, B = {1,2,3,4}, constraint A &lt; B.</a:t>
            </a:r>
            <a:endParaRPr lang="en-US" dirty="0"/>
          </a:p>
          <a:p>
            <a:pPr lvl="1"/>
            <a:r>
              <a:rPr lang="en-US" dirty="0"/>
              <a:t>Arc (</a:t>
            </a:r>
            <a:r>
              <a:rPr lang="en-US" dirty="0" err="1"/>
              <a:t>A,r</a:t>
            </a:r>
            <a:r>
              <a:rPr lang="en-US" dirty="0"/>
              <a:t>(A,B)) is consistent if we remove A=4</a:t>
            </a:r>
            <a:endParaRPr lang="en-US" dirty="0"/>
          </a:p>
          <a:p>
            <a:pPr lvl="1"/>
            <a:r>
              <a:rPr lang="en-US" dirty="0"/>
              <a:t>Arc (</a:t>
            </a:r>
            <a:r>
              <a:rPr lang="en-US" dirty="0" err="1"/>
              <a:t>B,r</a:t>
            </a:r>
            <a:r>
              <a:rPr lang="en-US" dirty="0"/>
              <a:t>(A,B)) is consistent if we remove B=1</a:t>
            </a:r>
            <a:endParaRPr lang="en-US" dirty="0"/>
          </a:p>
          <a:p>
            <a:pPr lvl="1"/>
            <a:r>
              <a:rPr lang="en-US" dirty="0"/>
              <a:t>These are two separate steps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4, modified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718"/>
    </mc:Choice>
    <mc:Fallback>
      <p:transition spd="slow" advTm="67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Consistency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an arc has been made consistent, does it ever need to be checked again?</a:t>
            </a:r>
            <a:endParaRPr lang="en-US" dirty="0"/>
          </a:p>
          <a:p>
            <a:r>
              <a:rPr lang="en-US" dirty="0"/>
              <a:t>An arc (</a:t>
            </a:r>
            <a:r>
              <a:rPr lang="en-US" dirty="0" err="1"/>
              <a:t>X,r</a:t>
            </a:r>
            <a:r>
              <a:rPr lang="en-US" dirty="0"/>
              <a:t>(X,Y)) needs to be revisited if the domain of one of the Y’s is reduced.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08"/>
    </mc:Choice>
    <mc:Fallback>
      <p:transition spd="slow" advTm="253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– Let’s Do This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87580" y="1066800"/>
            <a:ext cx="6971800" cy="528955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3" name="Ink 2"/>
          <p:cNvSpPr/>
          <p:nvPr/>
        </p:nvSpPr>
        <p:spPr bwMode="auto">
          <a:xfrm>
            <a:off x="1710000" y="1743120"/>
            <a:ext cx="5789160" cy="438660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314"/>
    </mc:Choice>
    <mc:Fallback>
      <p:transition spd="slow" advTm="266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 Consistency Algorithm 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three possible outcomes when all arcs are made arc consistent.</a:t>
            </a:r>
            <a:endParaRPr lang="en-US" dirty="0"/>
          </a:p>
          <a:p>
            <a:pPr lvl="1"/>
            <a:r>
              <a:rPr lang="en-US" dirty="0"/>
              <a:t>One domain is empty </a:t>
            </a:r>
            <a:r>
              <a:rPr lang="en-US" dirty="0">
                <a:sym typeface="Wingdings" panose="05000000000000000000" pitchFamily="2" charset="2"/>
              </a:rPr>
              <a:t> no solution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Each domain has a single value  unique solution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dirty="0">
                <a:sym typeface="Wingdings" panose="05000000000000000000" pitchFamily="2" charset="2"/>
              </a:rPr>
              <a:t>Some domains have more than one value  zero, one, or multiple solutions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27"/>
    </mc:Choice>
    <mc:Fallback>
      <p:transition spd="slow" advTm="36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Solutions in case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some domains have more than one element, search.</a:t>
            </a:r>
            <a:endParaRPr lang="en-US" dirty="0"/>
          </a:p>
          <a:p>
            <a:pPr lvl="1"/>
            <a:r>
              <a:rPr lang="en-US" dirty="0"/>
              <a:t>Or Generate and test</a:t>
            </a:r>
            <a:endParaRPr lang="en-US" dirty="0"/>
          </a:p>
          <a:p>
            <a:pPr lvl="1"/>
            <a:r>
              <a:rPr lang="en-US" dirty="0"/>
              <a:t>Variable elimination</a:t>
            </a:r>
            <a:endParaRPr lang="en-US" dirty="0"/>
          </a:p>
          <a:p>
            <a:pPr lvl="1"/>
            <a:r>
              <a:rPr lang="en-US" dirty="0"/>
              <a:t>Or anything else</a:t>
            </a:r>
            <a:endParaRPr lang="en-US" dirty="0"/>
          </a:p>
          <a:p>
            <a:r>
              <a:rPr lang="en-US" dirty="0"/>
              <a:t>Often split one domain in half, then solve for each half</a:t>
            </a:r>
            <a:endParaRPr lang="en-US" dirty="0"/>
          </a:p>
          <a:p>
            <a:pPr lvl="1"/>
            <a:r>
              <a:rPr lang="en-US" dirty="0"/>
              <a:t>Or maybe even try each value of a domain separately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4, modified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45"/>
    </mc:Choice>
    <mc:Fallback>
      <p:transition spd="slow" advTm="42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Crossword Puzzle (I)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4, modified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43000"/>
          <a:ext cx="2743200" cy="312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"/>
                <a:gridCol w="548640"/>
                <a:gridCol w="548640"/>
                <a:gridCol w="548640"/>
                <a:gridCol w="548640"/>
              </a:tblGrid>
              <a:tr h="52070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2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4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441960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Words</a:t>
            </a:r>
            <a:r>
              <a:rPr lang="en-US" dirty="0"/>
              <a:t>:  ant, big, bus, car, has, book, buys, hold, lane, year, beast, ginger, search, symbol, syntax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505200" y="1219200"/>
            <a:ext cx="5334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Could have each variable be a box, with the edges connecting legal letters in the rest of the word.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E.g., 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r(1,2) = { (</a:t>
            </a:r>
            <a:r>
              <a:rPr lang="en-US" dirty="0" err="1"/>
              <a:t>a,t</a:t>
            </a:r>
            <a:r>
              <a:rPr lang="en-US" dirty="0"/>
              <a:t>), (</a:t>
            </a:r>
            <a:r>
              <a:rPr lang="en-US" dirty="0" err="1"/>
              <a:t>b,g</a:t>
            </a:r>
            <a:r>
              <a:rPr lang="en-US" dirty="0"/>
              <a:t>), (</a:t>
            </a:r>
            <a:r>
              <a:rPr lang="en-US" dirty="0" err="1"/>
              <a:t>b,s</a:t>
            </a:r>
            <a:r>
              <a:rPr lang="en-US" dirty="0"/>
              <a:t>), (</a:t>
            </a:r>
            <a:r>
              <a:rPr lang="en-US" dirty="0" err="1"/>
              <a:t>c,r</a:t>
            </a:r>
            <a:r>
              <a:rPr lang="en-US" dirty="0"/>
              <a:t>), (</a:t>
            </a:r>
            <a:r>
              <a:rPr lang="en-US" dirty="0" err="1"/>
              <a:t>h,s</a:t>
            </a:r>
            <a:r>
              <a:rPr lang="en-US" dirty="0"/>
              <a:t>) }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r(1,3) = { (</a:t>
            </a:r>
            <a:r>
              <a:rPr lang="en-US" dirty="0" err="1"/>
              <a:t>b,o</a:t>
            </a:r>
            <a:r>
              <a:rPr lang="en-US" dirty="0"/>
              <a:t>), (</a:t>
            </a:r>
            <a:r>
              <a:rPr lang="en-US" dirty="0" err="1"/>
              <a:t>b,y</a:t>
            </a:r>
            <a:r>
              <a:rPr lang="en-US" dirty="0"/>
              <a:t>), (</a:t>
            </a:r>
            <a:r>
              <a:rPr lang="en-US" dirty="0" err="1"/>
              <a:t>h,l</a:t>
            </a:r>
            <a:r>
              <a:rPr lang="en-US" dirty="0"/>
              <a:t>), (</a:t>
            </a:r>
            <a:r>
              <a:rPr lang="en-US" dirty="0" err="1"/>
              <a:t>l,n</a:t>
            </a:r>
            <a:r>
              <a:rPr lang="en-US" dirty="0"/>
              <a:t>), (</a:t>
            </a:r>
            <a:r>
              <a:rPr lang="en-US" dirty="0" err="1"/>
              <a:t>y,a</a:t>
            </a:r>
            <a:r>
              <a:rPr lang="en-US" dirty="0"/>
              <a:t>) }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r(2,4) = { (</a:t>
            </a:r>
            <a:r>
              <a:rPr lang="en-US" dirty="0" err="1"/>
              <a:t>g,e</a:t>
            </a:r>
            <a:r>
              <a:rPr lang="en-US" dirty="0"/>
              <a:t>), (</a:t>
            </a:r>
            <a:r>
              <a:rPr lang="en-US" dirty="0" err="1"/>
              <a:t>s,c</a:t>
            </a:r>
            <a:r>
              <a:rPr lang="en-US" dirty="0"/>
              <a:t>), (</a:t>
            </a:r>
            <a:r>
              <a:rPr lang="en-US" dirty="0" err="1"/>
              <a:t>s,o</a:t>
            </a:r>
            <a:r>
              <a:rPr lang="en-US" dirty="0"/>
              <a:t>), (</a:t>
            </a:r>
            <a:r>
              <a:rPr lang="en-US" dirty="0" err="1"/>
              <a:t>s,a</a:t>
            </a:r>
            <a:r>
              <a:rPr lang="en-US" dirty="0"/>
              <a:t>) }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Ink 2"/>
          <p:cNvSpPr/>
          <p:nvPr/>
        </p:nvSpPr>
        <p:spPr bwMode="auto">
          <a:xfrm>
            <a:off x="544680" y="1326600"/>
            <a:ext cx="2519640" cy="27140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273"/>
    </mc:Choice>
    <mc:Fallback>
      <p:transition spd="slow" advTm="90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Crossword Puzzle (I)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4, modified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43000"/>
          <a:ext cx="2743200" cy="312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"/>
                <a:gridCol w="548640"/>
                <a:gridCol w="548640"/>
                <a:gridCol w="548640"/>
                <a:gridCol w="548640"/>
              </a:tblGrid>
              <a:tr h="52070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2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4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441960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Words</a:t>
            </a:r>
            <a:r>
              <a:rPr lang="en-US" dirty="0"/>
              <a:t>:  ant, big, bus, car, has, book, buys, hold, lane, year, beast, ginger, search, symbol, syntax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447800"/>
            <a:ext cx="4648200" cy="375285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75"/>
    </mc:Choice>
    <mc:Fallback>
      <p:transition spd="slow" advTm="282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Crossword Puzzle (II)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4, modified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57200" y="1143000"/>
          <a:ext cx="2743200" cy="312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"/>
                <a:gridCol w="548640"/>
                <a:gridCol w="548640"/>
                <a:gridCol w="548640"/>
                <a:gridCol w="548640"/>
              </a:tblGrid>
              <a:tr h="52070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1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0070C0"/>
                          </a:solidFill>
                        </a:rPr>
                        <a:t>2</a:t>
                      </a:r>
                      <a:endParaRPr lang="en-US" b="0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70C0"/>
                          </a:solidFill>
                        </a:rPr>
                        <a:t>4</a:t>
                      </a:r>
                      <a:endParaRPr lang="en-US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441960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Words</a:t>
            </a:r>
            <a:r>
              <a:rPr lang="en-US" dirty="0"/>
              <a:t>:  ant, big, bus, car, has, book, buys, hold, lane, year, beast, ginger, search, symbol, syntax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505200" y="1219200"/>
            <a:ext cx="5334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Could have each variable be a word, with the edges giving the relationships between each word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E.g., 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r(1-across, 1-down) = must start with same letter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r(1-across, 2-down) = end of 1-across = start of 2-down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85"/>
    </mc:Choice>
    <mc:Fallback>
      <p:transition spd="slow" advTm="23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States vs.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State of system = </a:t>
            </a:r>
            <a:r>
              <a:rPr lang="en-US" dirty="0">
                <a:sym typeface="Symbol" panose="05050102010706020507" pitchFamily="18" charset="2"/>
              </a:rPr>
              <a:t> state of each switch, light, etc.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5800" y="1675100"/>
            <a:ext cx="7173326" cy="463932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871"/>
    </mc:Choice>
    <mc:Fallback>
      <p:transition spd="slow" advTm="66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 and Soft 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generalization of the previous problem</a:t>
            </a:r>
            <a:endParaRPr lang="en-US" dirty="0"/>
          </a:p>
          <a:p>
            <a:r>
              <a:rPr lang="en-US" dirty="0"/>
              <a:t>Given a set of variables, assign a value to each variable that either</a:t>
            </a:r>
            <a:endParaRPr lang="en-US" dirty="0"/>
          </a:p>
          <a:p>
            <a:pPr lvl="1"/>
            <a:r>
              <a:rPr lang="en-US" dirty="0"/>
              <a:t>Satisfies some set of constraints:  </a:t>
            </a:r>
            <a:r>
              <a:rPr lang="en-US" i="1" dirty="0"/>
              <a:t>satisfiability problems</a:t>
            </a:r>
            <a:r>
              <a:rPr lang="en-US" dirty="0"/>
              <a:t>: only hard constraints</a:t>
            </a:r>
            <a:endParaRPr lang="en-US" dirty="0"/>
          </a:p>
          <a:p>
            <a:pPr lvl="1"/>
            <a:r>
              <a:rPr lang="en-US" dirty="0"/>
              <a:t>Minimizes some cost function, where each assignment of values to variables has some cost:  </a:t>
            </a:r>
            <a:r>
              <a:rPr lang="en-US" i="1" dirty="0"/>
              <a:t>optimization problems: </a:t>
            </a:r>
            <a:r>
              <a:rPr lang="en-US" dirty="0"/>
              <a:t>may have hard and soft constraints.</a:t>
            </a:r>
            <a:endParaRPr lang="en-US" dirty="0"/>
          </a:p>
          <a:p>
            <a:r>
              <a:rPr lang="en-US" dirty="0"/>
              <a:t>Many problems are a mix of hard and soft constraints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991"/>
    </mc:Choice>
    <mc:Fallback>
      <p:transition spd="slow" advTm="92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States vs.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there are </a:t>
            </a:r>
            <a:r>
              <a:rPr lang="en-US" i="1" dirty="0"/>
              <a:t>n</a:t>
            </a:r>
            <a:r>
              <a:rPr lang="en-US" dirty="0"/>
              <a:t> items, each of which can have </a:t>
            </a:r>
            <a:r>
              <a:rPr lang="en-US" i="1" dirty="0"/>
              <a:t>s </a:t>
            </a:r>
            <a:r>
              <a:rPr lang="en-US" dirty="0"/>
              <a:t>states, there are </a:t>
            </a:r>
            <a:r>
              <a:rPr lang="en-US" dirty="0" err="1"/>
              <a:t>s</a:t>
            </a:r>
            <a:r>
              <a:rPr lang="en-US" baseline="30000" dirty="0" err="1"/>
              <a:t>n</a:t>
            </a:r>
            <a:r>
              <a:rPr lang="en-US" dirty="0"/>
              <a:t> states in the system.</a:t>
            </a:r>
            <a:endParaRPr lang="en-US" dirty="0"/>
          </a:p>
          <a:p>
            <a:r>
              <a:rPr lang="en-US" dirty="0"/>
              <a:t>That’s a lot.  </a:t>
            </a:r>
            <a:endParaRPr lang="en-US" dirty="0"/>
          </a:p>
          <a:p>
            <a:r>
              <a:rPr lang="en-US" dirty="0"/>
              <a:t>On the other hand, if you define each item as a variable, you can reason about them independently.</a:t>
            </a:r>
            <a:endParaRPr lang="en-US" dirty="0"/>
          </a:p>
          <a:p>
            <a:pPr lvl="1"/>
            <a:r>
              <a:rPr lang="en-US" dirty="0"/>
              <a:t>The switch in the master bedroom and the kitchen light have little to do with each other.</a:t>
            </a:r>
            <a:endParaRPr lang="en-US" dirty="0"/>
          </a:p>
          <a:p>
            <a:pPr lvl="2"/>
            <a:r>
              <a:rPr lang="en-US" dirty="0"/>
              <a:t>Unless the power is out.</a:t>
            </a:r>
            <a:endParaRPr lang="en-US" dirty="0"/>
          </a:p>
          <a:p>
            <a:r>
              <a:rPr lang="en-US" dirty="0"/>
              <a:t>Much easier to reason with variables.</a:t>
            </a:r>
            <a:endParaRPr lang="en-US" dirty="0"/>
          </a:p>
          <a:p>
            <a:pPr lvl="1"/>
            <a:r>
              <a:rPr lang="en-US" dirty="0"/>
              <a:t>Graphs are still useful in this situation.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49"/>
    </mc:Choice>
    <mc:Fallback>
      <p:transition spd="slow" advTm="51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scope </a:t>
            </a:r>
            <a:r>
              <a:rPr lang="en-US" dirty="0"/>
              <a:t>is a set of variables.  A </a:t>
            </a:r>
            <a:r>
              <a:rPr lang="en-US" i="1" dirty="0"/>
              <a:t>relation </a:t>
            </a:r>
            <a:r>
              <a:rPr lang="en-US" dirty="0"/>
              <a:t>on a scope S maps assignments of the variables in S to {T,F}.  A </a:t>
            </a:r>
            <a:r>
              <a:rPr lang="en-US" i="1" dirty="0"/>
              <a:t>constraint </a:t>
            </a:r>
            <a:r>
              <a:rPr lang="en-US" dirty="0"/>
              <a:t>is a scope S and a relation on S.  A constraint involves each variable in its scope.</a:t>
            </a:r>
            <a:endParaRPr lang="en-US" dirty="0"/>
          </a:p>
          <a:p>
            <a:r>
              <a:rPr lang="en-US" dirty="0"/>
              <a:t>A constraint can be evaluated on any assignment that extends its scope. Consider constraint c on S. Assignment A on S′, where S⊆S′, </a:t>
            </a:r>
            <a:r>
              <a:rPr lang="en-US" b="1" dirty="0"/>
              <a:t>satisfies</a:t>
            </a:r>
            <a:r>
              <a:rPr lang="en-US" dirty="0"/>
              <a:t> c if A, restricted to S, is mapped to true by the relation. Otherwise, the constraint is </a:t>
            </a:r>
            <a:r>
              <a:rPr lang="en-US" b="1" dirty="0"/>
              <a:t>violated</a:t>
            </a:r>
            <a:r>
              <a:rPr lang="en-US" dirty="0"/>
              <a:t> by the assignment.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795"/>
    </mc:Choice>
    <mc:Fallback>
      <p:transition spd="slow" advTm="83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 -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primary example for constraint satisfaction will be college courses necessary to complete a CS degree.</a:t>
            </a:r>
            <a:endParaRPr lang="en-US" dirty="0"/>
          </a:p>
          <a:p>
            <a:r>
              <a:rPr lang="en-US" dirty="0"/>
              <a:t>The scope S’ could be the set of courses you take to earn a degree.</a:t>
            </a:r>
            <a:endParaRPr lang="en-US" dirty="0"/>
          </a:p>
          <a:p>
            <a:pPr lvl="1"/>
            <a:r>
              <a:rPr lang="en-US" dirty="0"/>
              <a:t>The scope S </a:t>
            </a:r>
            <a:r>
              <a:rPr lang="en-US" dirty="0">
                <a:sym typeface="Symbol" panose="05050102010706020507" pitchFamily="18" charset="2"/>
              </a:rPr>
              <a:t> S’ could be the set of courses needed for the CS major.</a:t>
            </a:r>
            <a:endParaRPr lang="en-US" dirty="0"/>
          </a:p>
          <a:p>
            <a:r>
              <a:rPr lang="en-US" dirty="0"/>
              <a:t>A relation could map the courses you’re going to take to the semesters in which you will take them.</a:t>
            </a:r>
            <a:endParaRPr lang="en-US" dirty="0"/>
          </a:p>
          <a:p>
            <a:r>
              <a:rPr lang="en-US" dirty="0"/>
              <a:t>A constraint could be something like “take ICS 340 before ICS 440”.  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537"/>
    </mc:Choice>
    <mc:Fallback>
      <p:transition spd="slow" advTm="78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  Intension vs. Extension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638800"/>
          </a:xfrm>
        </p:spPr>
        <p:txBody>
          <a:bodyPr/>
          <a:lstStyle/>
          <a:p>
            <a:r>
              <a:rPr lang="en-US" dirty="0"/>
              <a:t>Constraints can be defined in terms of formulas (their </a:t>
            </a:r>
            <a:r>
              <a:rPr lang="en-US" i="1" dirty="0"/>
              <a:t>intension)</a:t>
            </a:r>
            <a:r>
              <a:rPr lang="en-US" dirty="0"/>
              <a:t>:</a:t>
            </a:r>
            <a:endParaRPr lang="en-US" dirty="0"/>
          </a:p>
          <a:p>
            <a:pPr lvl="1"/>
            <a:r>
              <a:rPr lang="en-US" dirty="0"/>
              <a:t>ICS 240 &lt; ICS 340   (here “&lt;“ means “must take before”)</a:t>
            </a:r>
            <a:endParaRPr lang="en-US" dirty="0"/>
          </a:p>
          <a:p>
            <a:pPr lvl="1"/>
            <a:r>
              <a:rPr lang="en-US" dirty="0"/>
              <a:t>ICS 340 &lt; ICS 440</a:t>
            </a:r>
            <a:endParaRPr lang="en-US" dirty="0"/>
          </a:p>
          <a:p>
            <a:r>
              <a:rPr lang="en-US" dirty="0"/>
              <a:t>Constraints could also be defined by an enumeration of all true assignments (their </a:t>
            </a:r>
            <a:r>
              <a:rPr lang="en-US" i="1" dirty="0"/>
              <a:t>extension)</a:t>
            </a:r>
            <a:r>
              <a:rPr lang="en-US" dirty="0"/>
              <a:t>:</a:t>
            </a:r>
            <a:endParaRPr lang="en-US" dirty="0"/>
          </a:p>
          <a:p>
            <a:pPr lvl="1"/>
            <a:r>
              <a:rPr lang="en-US" dirty="0"/>
              <a:t>When to take ICS 240, 340, 440 to graduate Fall 2022: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685800" y="4572000"/>
          <a:ext cx="59944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000"/>
                <a:gridCol w="548640"/>
                <a:gridCol w="548640"/>
                <a:gridCol w="548640"/>
                <a:gridCol w="548640"/>
                <a:gridCol w="548640"/>
                <a:gridCol w="548640"/>
                <a:gridCol w="548640"/>
                <a:gridCol w="548640"/>
                <a:gridCol w="548640"/>
                <a:gridCol w="54864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240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Su21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Su21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Su21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Fa21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Su21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Su21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Fa21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Su21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Fa21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Sp22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340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Fa21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Fa21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Sp22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Sp22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Fa21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Sp22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Sp22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Su22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Su22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Su22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440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Sp22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Su22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Su22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Su22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Fa22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Fa22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435"/>
    </mc:Choice>
    <mc:Fallback>
      <p:transition spd="slow" advTm="124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 Satisfaction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constraint satisfaction problem (CSP) is characterized by:</a:t>
            </a:r>
            <a:endParaRPr lang="en-US" dirty="0"/>
          </a:p>
          <a:p>
            <a:pPr lvl="1"/>
            <a:r>
              <a:rPr lang="en-US" dirty="0"/>
              <a:t>A set of variables V</a:t>
            </a:r>
            <a:r>
              <a:rPr lang="en-US" baseline="-25000" dirty="0"/>
              <a:t>1</a:t>
            </a:r>
            <a:r>
              <a:rPr lang="en-US" dirty="0"/>
              <a:t>, V</a:t>
            </a:r>
            <a:r>
              <a:rPr lang="en-US" baseline="-25000" dirty="0"/>
              <a:t>2</a:t>
            </a:r>
            <a:r>
              <a:rPr lang="en-US" dirty="0"/>
              <a:t>, …, </a:t>
            </a:r>
            <a:r>
              <a:rPr lang="en-US" dirty="0" err="1"/>
              <a:t>V</a:t>
            </a:r>
            <a:r>
              <a:rPr lang="en-US" baseline="-25000" dirty="0" err="1"/>
              <a:t>n</a:t>
            </a:r>
            <a:endParaRPr lang="en-US" dirty="0"/>
          </a:p>
          <a:p>
            <a:pPr lvl="1"/>
            <a:r>
              <a:rPr lang="en-US" dirty="0"/>
              <a:t>Each variable V</a:t>
            </a:r>
            <a:r>
              <a:rPr lang="en-US" baseline="-25000" dirty="0"/>
              <a:t>i</a:t>
            </a:r>
            <a:r>
              <a:rPr lang="en-US" dirty="0"/>
              <a:t> has an associated domain D</a:t>
            </a:r>
            <a:r>
              <a:rPr lang="en-US" baseline="-25000" dirty="0"/>
              <a:t>i</a:t>
            </a:r>
            <a:r>
              <a:rPr lang="en-US" dirty="0"/>
              <a:t> of possible values.</a:t>
            </a:r>
            <a:endParaRPr lang="en-US" dirty="0"/>
          </a:p>
          <a:p>
            <a:pPr lvl="1"/>
            <a:r>
              <a:rPr lang="en-US" dirty="0"/>
              <a:t>There are hard constraints on various subsets of the variables which specify legal combinations of values for these variables.</a:t>
            </a:r>
            <a:endParaRPr lang="en-US" dirty="0"/>
          </a:p>
          <a:p>
            <a:pPr lvl="2"/>
            <a:r>
              <a:rPr lang="en-US" dirty="0"/>
              <a:t>A hard constraint is one that must be satisfied by a solution.</a:t>
            </a:r>
            <a:endParaRPr lang="en-US" dirty="0"/>
          </a:p>
          <a:p>
            <a:pPr lvl="1"/>
            <a:r>
              <a:rPr lang="en-US" dirty="0"/>
              <a:t>A solution to the CSP is an assignment of a value to each variable that satisfies all the constraints.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612"/>
    </mc:Choice>
    <mc:Fallback>
      <p:transition spd="slow" advTm="97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 Scheduling Activities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Variables:  A, B, C, D, E represent times of various activities.</a:t>
            </a:r>
            <a:endParaRPr lang="en-US" sz="2400" dirty="0"/>
          </a:p>
          <a:p>
            <a:r>
              <a:rPr lang="en-US" sz="2400" dirty="0"/>
              <a:t>Domains:  D</a:t>
            </a:r>
            <a:r>
              <a:rPr lang="en-US" sz="2400" baseline="-25000" dirty="0"/>
              <a:t>A</a:t>
            </a:r>
            <a:r>
              <a:rPr lang="en-US" sz="2400" dirty="0"/>
              <a:t> = D</a:t>
            </a:r>
            <a:r>
              <a:rPr lang="en-US" sz="2400" baseline="-25000" dirty="0"/>
              <a:t>B</a:t>
            </a:r>
            <a:r>
              <a:rPr lang="en-US" sz="2400" dirty="0"/>
              <a:t> = D</a:t>
            </a:r>
            <a:r>
              <a:rPr lang="en-US" sz="2400" baseline="-25000" dirty="0"/>
              <a:t>C</a:t>
            </a:r>
            <a:r>
              <a:rPr lang="en-US" sz="2400" dirty="0"/>
              <a:t> = D</a:t>
            </a:r>
            <a:r>
              <a:rPr lang="en-US" sz="2400" baseline="-25000" dirty="0"/>
              <a:t>D</a:t>
            </a:r>
            <a:r>
              <a:rPr lang="en-US" sz="2400" dirty="0"/>
              <a:t> = D</a:t>
            </a:r>
            <a:r>
              <a:rPr lang="en-US" sz="2400" baseline="-25000" dirty="0"/>
              <a:t>E</a:t>
            </a:r>
            <a:r>
              <a:rPr lang="en-US" sz="2400" dirty="0"/>
              <a:t> = {1, 2, 3, 4} </a:t>
            </a:r>
            <a:endParaRPr lang="en-US" sz="2400" dirty="0"/>
          </a:p>
          <a:p>
            <a:r>
              <a:rPr lang="en-US" sz="2400" dirty="0"/>
              <a:t>Constraints (“and” of all these constraints):  </a:t>
            </a:r>
            <a:endParaRPr lang="en-US" sz="2400" dirty="0"/>
          </a:p>
          <a:p>
            <a:pPr lvl="4"/>
            <a:r>
              <a:rPr lang="en-US" dirty="0"/>
              <a:t>B != 3</a:t>
            </a:r>
            <a:endParaRPr lang="en-US" dirty="0"/>
          </a:p>
          <a:p>
            <a:pPr lvl="4"/>
            <a:r>
              <a:rPr lang="en-US" dirty="0"/>
              <a:t>C != 2</a:t>
            </a:r>
            <a:endParaRPr lang="en-US" dirty="0"/>
          </a:p>
          <a:p>
            <a:pPr lvl="4"/>
            <a:r>
              <a:rPr lang="en-US" dirty="0"/>
              <a:t>A != B</a:t>
            </a:r>
            <a:endParaRPr lang="en-US" dirty="0"/>
          </a:p>
          <a:p>
            <a:pPr lvl="4"/>
            <a:r>
              <a:rPr lang="en-US" dirty="0"/>
              <a:t>B != C</a:t>
            </a:r>
            <a:endParaRPr lang="en-US" dirty="0"/>
          </a:p>
          <a:p>
            <a:pPr lvl="4"/>
            <a:r>
              <a:rPr lang="en-US" dirty="0"/>
              <a:t>C &lt; D</a:t>
            </a:r>
            <a:endParaRPr lang="en-US" dirty="0"/>
          </a:p>
          <a:p>
            <a:pPr lvl="4"/>
            <a:r>
              <a:rPr lang="en-US" dirty="0"/>
              <a:t>A = D</a:t>
            </a:r>
            <a:endParaRPr lang="en-US" dirty="0"/>
          </a:p>
          <a:p>
            <a:pPr lvl="4"/>
            <a:r>
              <a:rPr lang="en-US" dirty="0"/>
              <a:t>E &lt; A</a:t>
            </a:r>
            <a:endParaRPr lang="en-US" dirty="0"/>
          </a:p>
          <a:p>
            <a:pPr lvl="4"/>
            <a:r>
              <a:rPr lang="en-US" dirty="0"/>
              <a:t>E &lt; B</a:t>
            </a:r>
            <a:endParaRPr lang="en-US" dirty="0"/>
          </a:p>
          <a:p>
            <a:pPr lvl="4"/>
            <a:r>
              <a:rPr lang="en-US" dirty="0"/>
              <a:t>E &lt; C</a:t>
            </a:r>
            <a:endParaRPr lang="en-US" dirty="0"/>
          </a:p>
          <a:p>
            <a:pPr lvl="4"/>
            <a:r>
              <a:rPr lang="en-US" dirty="0"/>
              <a:t>E &lt; D</a:t>
            </a:r>
            <a:endParaRPr lang="en-US" dirty="0"/>
          </a:p>
          <a:p>
            <a:pPr lvl="4"/>
            <a:r>
              <a:rPr lang="en-US" dirty="0"/>
              <a:t>B != D</a:t>
            </a:r>
            <a:endParaRPr lang="en-US" dirty="0"/>
          </a:p>
          <a:p>
            <a:pPr lvl="4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70"/>
    </mc:Choice>
    <mc:Fallback>
      <p:transition spd="slow" advTm="50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0</TotalTime>
  <Words>9760</Words>
  <Application>WPS Presentation</Application>
  <PresentationFormat>On-screen Show (4:3)</PresentationFormat>
  <Paragraphs>404</Paragraphs>
  <Slides>30</Slides>
  <Notes>69</Notes>
  <HiddenSlides>0</HiddenSlides>
  <MMClips>83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0" baseType="lpstr">
      <vt:lpstr>Arial</vt:lpstr>
      <vt:lpstr>SimSun</vt:lpstr>
      <vt:lpstr>Wingdings</vt:lpstr>
      <vt:lpstr>Symbol</vt:lpstr>
      <vt:lpstr>Calibri</vt:lpstr>
      <vt:lpstr>Microsoft YaHei</vt:lpstr>
      <vt:lpstr>Arial Unicode MS</vt:lpstr>
      <vt:lpstr>Symbol Tiger</vt:lpstr>
      <vt:lpstr>Symbol</vt:lpstr>
      <vt:lpstr>Office Theme</vt:lpstr>
      <vt:lpstr>Data Structures and Algorithms</vt:lpstr>
      <vt:lpstr>States</vt:lpstr>
      <vt:lpstr>States vs. Variables</vt:lpstr>
      <vt:lpstr>States vs. Variables</vt:lpstr>
      <vt:lpstr>Constraints</vt:lpstr>
      <vt:lpstr>Constraints - Example</vt:lpstr>
      <vt:lpstr>Constraints  Intension vs. Extension</vt:lpstr>
      <vt:lpstr>Constraint Satisfaction Problem</vt:lpstr>
      <vt:lpstr>Example:  Scheduling Activities</vt:lpstr>
      <vt:lpstr>Example:  Scheduling Classes</vt:lpstr>
      <vt:lpstr>Generate-and-Test Algorithm</vt:lpstr>
      <vt:lpstr>Generate and Test for Scheduling Classes</vt:lpstr>
      <vt:lpstr>Backtracking Algorithms</vt:lpstr>
      <vt:lpstr>Backtracking for Scheduling Classes</vt:lpstr>
      <vt:lpstr>Graph Searching to Solve CSP (method 1)</vt:lpstr>
      <vt:lpstr>Graph Searching to Solve CSP (for classes)</vt:lpstr>
      <vt:lpstr>Consistency Algorithms</vt:lpstr>
      <vt:lpstr>Are any/all these variables domain consistent?</vt:lpstr>
      <vt:lpstr>Constraint Network Graph (I)</vt:lpstr>
      <vt:lpstr>Example</vt:lpstr>
      <vt:lpstr>Arc Consistency</vt:lpstr>
      <vt:lpstr>Arc Consistency Note</vt:lpstr>
      <vt:lpstr>Arc Consistency Algorithm</vt:lpstr>
      <vt:lpstr>Example – Let’s Do This</vt:lpstr>
      <vt:lpstr>Arc Consistency Algorithm Result</vt:lpstr>
      <vt:lpstr>Finding Solutions in case 3</vt:lpstr>
      <vt:lpstr>Example Crossword Puzzle (I)</vt:lpstr>
      <vt:lpstr>Example Crossword Puzzle (I)</vt:lpstr>
      <vt:lpstr>Example Crossword Puzzle (II)</vt:lpstr>
      <vt:lpstr>Hard and Soft Constraints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241</cp:revision>
  <cp:lastPrinted>2018-02-08T15:22:00Z</cp:lastPrinted>
  <dcterms:created xsi:type="dcterms:W3CDTF">2015-02-02T20:26:00Z</dcterms:created>
  <dcterms:modified xsi:type="dcterms:W3CDTF">2021-05-07T03:43:42Z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